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www.google.com/url?sa=i&amp;url=https%3A%2F%2Fwww.thestar.com%2Fvancouver%2F2019%2F11%2F27%2Finside-bcs-high-school-debate-scene-where-money-and-prestige-rule-the-podium.html&amp;psig=AOvVaw35BuCXX-c47KpW8RTC3MAd&amp;ust=1620490480260000&amp;source=images&amp;cd=vfe&amp;ved=0CAIQjRxqFwoTCODV_Oj7t_ACFQAAAAAdAAAAABAT" TargetMode="Externa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799" y="186157"/>
            <a:ext cx="10986450" cy="514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SPO</a:t>
            </a:r>
            <a:r>
              <a:rPr lang="en-US" sz="2800" dirty="0" smtClean="0"/>
              <a:t>ntaneous</a:t>
            </a:r>
            <a:r>
              <a:rPr lang="en-US" sz="2800" dirty="0" smtClean="0"/>
              <a:t> </a:t>
            </a:r>
            <a:r>
              <a:rPr lang="en-US" sz="2800" dirty="0" smtClean="0"/>
              <a:t>ARG</a:t>
            </a:r>
            <a:r>
              <a:rPr lang="en-US" sz="2800" dirty="0" smtClean="0"/>
              <a:t>umentation</a:t>
            </a:r>
            <a:r>
              <a:rPr lang="en-US" sz="2800" dirty="0" smtClean="0"/>
              <a:t> (SPAR)</a:t>
            </a:r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285008" y="1021278"/>
            <a:ext cx="4916384" cy="5700156"/>
          </a:xfrm>
        </p:spPr>
        <p:txBody>
          <a:bodyPr>
            <a:noAutofit/>
          </a:bodyPr>
          <a:lstStyle/>
          <a:p>
            <a:r>
              <a:rPr lang="en-US" dirty="0"/>
              <a:t>purposes			</a:t>
            </a:r>
            <a:r>
              <a:rPr lang="en-US" dirty="0" smtClean="0"/>
              <a:t>applying material, quick 						thinking, </a:t>
            </a:r>
            <a:r>
              <a:rPr lang="en-US" dirty="0"/>
              <a:t>developing </a:t>
            </a:r>
            <a:r>
              <a:rPr lang="en-US" dirty="0" smtClean="0"/>
              <a:t>							arguments, asking </a:t>
            </a:r>
            <a:r>
              <a:rPr lang="en-US" dirty="0"/>
              <a:t>						</a:t>
            </a:r>
            <a:r>
              <a:rPr lang="en-US" dirty="0" smtClean="0"/>
              <a:t>	questions, listening;							persuading, having fun</a:t>
            </a:r>
            <a:endParaRPr lang="en-US" dirty="0"/>
          </a:p>
          <a:p>
            <a:r>
              <a:rPr lang="en-US" dirty="0"/>
              <a:t>elements			topic or proposition, </a:t>
            </a:r>
            <a:r>
              <a:rPr lang="en-US" dirty="0" smtClean="0"/>
              <a:t>							affirmative </a:t>
            </a:r>
            <a:r>
              <a:rPr lang="en-US" dirty="0"/>
              <a:t>team, negative </a:t>
            </a:r>
            <a:r>
              <a:rPr lang="en-US" dirty="0" smtClean="0"/>
              <a:t>						team</a:t>
            </a:r>
            <a:r>
              <a:rPr lang="en-US" dirty="0"/>
              <a:t>, judging team		</a:t>
            </a:r>
          </a:p>
          <a:p>
            <a:r>
              <a:rPr lang="en-US" dirty="0"/>
              <a:t>affirmative team		argues in favor of the </a:t>
            </a:r>
            <a:r>
              <a:rPr lang="en-US" dirty="0" smtClean="0"/>
              <a:t>							proposition</a:t>
            </a:r>
            <a:endParaRPr lang="en-US" dirty="0"/>
          </a:p>
          <a:p>
            <a:r>
              <a:rPr lang="en-US" dirty="0"/>
              <a:t>negative team		argues against the </a:t>
            </a:r>
            <a:r>
              <a:rPr lang="en-US" dirty="0" smtClean="0"/>
              <a:t>							proposition</a:t>
            </a:r>
            <a:endParaRPr lang="en-US" dirty="0"/>
          </a:p>
          <a:p>
            <a:r>
              <a:rPr lang="en-US" dirty="0"/>
              <a:t>judging team		</a:t>
            </a:r>
            <a:r>
              <a:rPr lang="en-US" dirty="0" smtClean="0"/>
              <a:t>listens </a:t>
            </a:r>
            <a:r>
              <a:rPr lang="en-US" dirty="0"/>
              <a:t>to the debate, </a:t>
            </a:r>
            <a:r>
              <a:rPr lang="en-US" dirty="0" smtClean="0"/>
              <a:t>							deliberates</a:t>
            </a:r>
            <a:r>
              <a:rPr lang="en-US" dirty="0"/>
              <a:t>, selects a winner, </a:t>
            </a:r>
            <a:r>
              <a:rPr lang="en-US" dirty="0" smtClean="0"/>
              <a:t>					and </a:t>
            </a:r>
            <a:r>
              <a:rPr lang="en-US" dirty="0"/>
              <a:t>explains selection</a:t>
            </a:r>
          </a:p>
          <a:p>
            <a:r>
              <a:rPr lang="en-US" dirty="0" smtClean="0"/>
              <a:t>instructor</a:t>
            </a:r>
            <a:r>
              <a:rPr lang="en-US" dirty="0"/>
              <a:t>			provides topic, keeps time, </a:t>
            </a:r>
            <a:r>
              <a:rPr lang="en-US" dirty="0" smtClean="0"/>
              <a:t>						and </a:t>
            </a:r>
            <a:r>
              <a:rPr lang="en-US" dirty="0"/>
              <a:t>guides closing </a:t>
            </a:r>
            <a:r>
              <a:rPr lang="en-US" dirty="0" smtClean="0"/>
              <a:t>discussion</a:t>
            </a:r>
            <a:endParaRPr lang="en-US" dirty="0"/>
          </a:p>
        </p:txBody>
      </p:sp>
      <p:pic>
        <p:nvPicPr>
          <p:cNvPr id="1026" name="Picture 2" descr="nside B.C.'s high school debate scene: Where money and prestige rule the 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224" y="2167163"/>
            <a:ext cx="6169025" cy="340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23954" y="5866408"/>
            <a:ext cx="2327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Image source: </a:t>
            </a:r>
            <a:r>
              <a:rPr lang="en-US" sz="1200" i="1" dirty="0" smtClean="0"/>
              <a:t>Toronto Star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52600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70214"/>
            <a:ext cx="10131427" cy="542305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SP</a:t>
            </a:r>
            <a:r>
              <a:rPr lang="en-US" sz="2800" dirty="0" smtClean="0"/>
              <a:t>ontaneous</a:t>
            </a:r>
            <a:r>
              <a:rPr lang="en-US" sz="2800" dirty="0" smtClean="0"/>
              <a:t> </a:t>
            </a:r>
            <a:r>
              <a:rPr lang="en-US" sz="2800" u="sng" dirty="0" smtClean="0"/>
              <a:t>Ar</a:t>
            </a:r>
            <a:r>
              <a:rPr lang="en-US" sz="2800" dirty="0" smtClean="0"/>
              <a:t>gumentation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712519"/>
            <a:ext cx="10131428" cy="597329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Topic is announced												1 minute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Teams </a:t>
            </a:r>
            <a:r>
              <a:rPr lang="en-US" dirty="0" smtClean="0"/>
              <a:t>meet in separate breakout rooms to </a:t>
            </a:r>
            <a:r>
              <a:rPr lang="en-US" dirty="0" smtClean="0"/>
              <a:t>prepare*</a:t>
            </a:r>
            <a:r>
              <a:rPr lang="en-US" dirty="0" smtClean="0"/>
              <a:t>		</a:t>
            </a:r>
            <a:r>
              <a:rPr lang="en-US" dirty="0" smtClean="0"/>
              <a:t>			10 minutes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A</a:t>
            </a:r>
            <a:r>
              <a:rPr lang="en-US" dirty="0" smtClean="0"/>
              <a:t>ffirmative team makes opening statement					</a:t>
            </a:r>
            <a:r>
              <a:rPr lang="en-US" dirty="0" smtClean="0"/>
              <a:t>		2-3 minutes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Negative team cross-examines affirmative team			</a:t>
            </a:r>
            <a:r>
              <a:rPr lang="en-US" dirty="0" smtClean="0"/>
              <a:t>			2-3 minutes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/>
              <a:t>N</a:t>
            </a:r>
            <a:r>
              <a:rPr lang="en-US" dirty="0" smtClean="0"/>
              <a:t>egative team makes opening statement				</a:t>
            </a:r>
            <a:r>
              <a:rPr lang="en-US" dirty="0" smtClean="0"/>
              <a:t>			2-3 minutes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Affirmative team cross-examines negative team			</a:t>
            </a:r>
            <a:r>
              <a:rPr lang="en-US" dirty="0" smtClean="0"/>
              <a:t>			2-3 minutes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/>
              <a:t>A</a:t>
            </a:r>
            <a:r>
              <a:rPr lang="en-US" dirty="0" smtClean="0"/>
              <a:t>ffirmative team makes closing statement				</a:t>
            </a:r>
            <a:r>
              <a:rPr lang="en-US" dirty="0" smtClean="0"/>
              <a:t>			2-3 minutes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/>
              <a:t>N</a:t>
            </a:r>
            <a:r>
              <a:rPr lang="en-US" dirty="0" smtClean="0"/>
              <a:t>egative team makes closing statement						</a:t>
            </a:r>
            <a:r>
              <a:rPr lang="en-US" dirty="0" smtClean="0"/>
              <a:t>		2-3 minutes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Deliberation by judging team								</a:t>
            </a:r>
            <a:r>
              <a:rPr lang="en-US" dirty="0" smtClean="0"/>
              <a:t>		10 minutes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Judges announce winning </a:t>
            </a:r>
            <a:r>
              <a:rPr lang="en-US" dirty="0" smtClean="0"/>
              <a:t>team and explain decision</a:t>
            </a:r>
            <a:r>
              <a:rPr lang="en-US" dirty="0" smtClean="0"/>
              <a:t>			</a:t>
            </a:r>
            <a:r>
              <a:rPr lang="en-US" dirty="0" smtClean="0"/>
              <a:t>		2-3 minutes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Class discussion about debate							</a:t>
            </a: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/>
              <a:t>10 minutes</a:t>
            </a:r>
          </a:p>
          <a:p>
            <a:r>
              <a:rPr lang="en-US" dirty="0" smtClean="0"/>
              <a:t>*—teams will </a:t>
            </a:r>
            <a:r>
              <a:rPr lang="en-US" dirty="0" smtClean="0"/>
              <a:t>choose their spokespersons during this time</a:t>
            </a:r>
            <a:endParaRPr lang="en-US" dirty="0" smtClean="0"/>
          </a:p>
          <a:p>
            <a:r>
              <a:rPr lang="en-US" i="1" dirty="0" smtClean="0"/>
              <a:t>Times and format can be adjusted based on class duration (50 v. 75 minutes) and personal preference (e.g., eliminate cross examinations, provide more time for preparation or discussion)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8890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5003"/>
            <a:ext cx="10928268" cy="1151906"/>
          </a:xfrm>
        </p:spPr>
        <p:txBody>
          <a:bodyPr/>
          <a:lstStyle/>
          <a:p>
            <a:pPr algn="ctr"/>
            <a:r>
              <a:rPr lang="en-US" dirty="0" smtClean="0"/>
              <a:t>Example SPAR session</a:t>
            </a:r>
            <a:br>
              <a:rPr lang="en-US" dirty="0" smtClean="0"/>
            </a:br>
            <a:r>
              <a:rPr lang="en-US" dirty="0" smtClean="0"/>
              <a:t>Proposition: Droids are sentient beings and should have rights.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40031"/>
            <a:ext cx="10928268" cy="5462649"/>
          </a:xfrm>
        </p:spPr>
        <p:txBody>
          <a:bodyPr>
            <a:normAutofit/>
          </a:bodyPr>
          <a:lstStyle/>
          <a:p>
            <a:r>
              <a:rPr lang="en-US" dirty="0" smtClean="0"/>
              <a:t>2:30-2:40</a:t>
            </a:r>
            <a:r>
              <a:rPr lang="en-US" dirty="0" smtClean="0"/>
              <a:t>			affirmative, negative, and judging </a:t>
            </a:r>
            <a:r>
              <a:rPr lang="en-US" dirty="0"/>
              <a:t>teams will meet </a:t>
            </a:r>
            <a:r>
              <a:rPr lang="en-US" dirty="0" smtClean="0"/>
              <a:t>in different </a:t>
            </a:r>
            <a:r>
              <a:rPr lang="en-US" dirty="0"/>
              <a:t>breakout </a:t>
            </a:r>
            <a:r>
              <a:rPr lang="en-US" dirty="0" smtClean="0"/>
              <a:t>rooms</a:t>
            </a:r>
            <a:endParaRPr lang="en-US" dirty="0"/>
          </a:p>
          <a:p>
            <a:r>
              <a:rPr lang="en-US" dirty="0" smtClean="0"/>
              <a:t>2:40-2:43</a:t>
            </a:r>
            <a:r>
              <a:rPr lang="en-US" dirty="0"/>
              <a:t>		</a:t>
            </a:r>
            <a:r>
              <a:rPr lang="en-US" dirty="0" smtClean="0"/>
              <a:t>	everyone comes back together; affirmative </a:t>
            </a:r>
            <a:r>
              <a:rPr lang="en-US" dirty="0"/>
              <a:t>team makes opening argument</a:t>
            </a:r>
          </a:p>
          <a:p>
            <a:r>
              <a:rPr lang="en-US" dirty="0" smtClean="0"/>
              <a:t>2:43-2:46</a:t>
            </a:r>
            <a:r>
              <a:rPr lang="en-US" dirty="0"/>
              <a:t>		</a:t>
            </a:r>
            <a:r>
              <a:rPr lang="en-US" dirty="0" smtClean="0"/>
              <a:t>	negative </a:t>
            </a:r>
            <a:r>
              <a:rPr lang="en-US" dirty="0"/>
              <a:t>team cross-examines </a:t>
            </a:r>
            <a:r>
              <a:rPr lang="en-US" dirty="0" smtClean="0"/>
              <a:t>affirmative </a:t>
            </a:r>
            <a:r>
              <a:rPr lang="en-US" dirty="0"/>
              <a:t>team</a:t>
            </a:r>
          </a:p>
          <a:p>
            <a:r>
              <a:rPr lang="en-US" dirty="0" smtClean="0"/>
              <a:t>2:46-2:49</a:t>
            </a:r>
            <a:r>
              <a:rPr lang="en-US" dirty="0"/>
              <a:t>		</a:t>
            </a:r>
            <a:r>
              <a:rPr lang="en-US" dirty="0" smtClean="0"/>
              <a:t>	negative </a:t>
            </a:r>
            <a:r>
              <a:rPr lang="en-US" dirty="0"/>
              <a:t>team makes opening statement</a:t>
            </a:r>
          </a:p>
          <a:p>
            <a:r>
              <a:rPr lang="en-US" dirty="0" smtClean="0"/>
              <a:t>2:49-2:52</a:t>
            </a:r>
            <a:r>
              <a:rPr lang="en-US" dirty="0"/>
              <a:t>		</a:t>
            </a:r>
            <a:r>
              <a:rPr lang="en-US" dirty="0" smtClean="0"/>
              <a:t>	affirmative </a:t>
            </a:r>
            <a:r>
              <a:rPr lang="en-US" dirty="0"/>
              <a:t>team cross-examines </a:t>
            </a:r>
            <a:r>
              <a:rPr lang="en-US" dirty="0" smtClean="0"/>
              <a:t>negative </a:t>
            </a:r>
            <a:r>
              <a:rPr lang="en-US" dirty="0"/>
              <a:t>team</a:t>
            </a:r>
          </a:p>
          <a:p>
            <a:r>
              <a:rPr lang="en-US" dirty="0" smtClean="0"/>
              <a:t>2:52-2:55</a:t>
            </a:r>
            <a:r>
              <a:rPr lang="en-US" dirty="0"/>
              <a:t>		</a:t>
            </a:r>
            <a:r>
              <a:rPr lang="en-US" dirty="0" smtClean="0"/>
              <a:t>	affirmative </a:t>
            </a:r>
            <a:r>
              <a:rPr lang="en-US" dirty="0"/>
              <a:t>team makes closing statement</a:t>
            </a:r>
          </a:p>
          <a:p>
            <a:r>
              <a:rPr lang="en-US" dirty="0" smtClean="0"/>
              <a:t>2:58-2:58</a:t>
            </a:r>
            <a:r>
              <a:rPr lang="en-US" dirty="0"/>
              <a:t>		</a:t>
            </a:r>
            <a:r>
              <a:rPr lang="en-US" dirty="0" smtClean="0"/>
              <a:t>	negative </a:t>
            </a:r>
            <a:r>
              <a:rPr lang="en-US" dirty="0"/>
              <a:t>team makes closing statement</a:t>
            </a:r>
          </a:p>
          <a:p>
            <a:r>
              <a:rPr lang="en-US" dirty="0" smtClean="0"/>
              <a:t>2:58-3:08</a:t>
            </a:r>
            <a:r>
              <a:rPr lang="en-US" dirty="0"/>
              <a:t>		</a:t>
            </a:r>
            <a:r>
              <a:rPr lang="en-US" dirty="0" smtClean="0"/>
              <a:t>	judges meet </a:t>
            </a:r>
            <a:r>
              <a:rPr lang="en-US" dirty="0"/>
              <a:t>to deliberate and vote for </a:t>
            </a:r>
            <a:r>
              <a:rPr lang="en-US" dirty="0" smtClean="0"/>
              <a:t>winner</a:t>
            </a:r>
            <a:endParaRPr lang="en-US" dirty="0"/>
          </a:p>
          <a:p>
            <a:r>
              <a:rPr lang="en-US" dirty="0" smtClean="0"/>
              <a:t>3:08</a:t>
            </a:r>
            <a:r>
              <a:rPr lang="en-US" dirty="0"/>
              <a:t>	</a:t>
            </a:r>
            <a:r>
              <a:rPr lang="en-US" dirty="0" smtClean="0"/>
              <a:t>-3:11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	judges </a:t>
            </a:r>
            <a:r>
              <a:rPr lang="en-US" dirty="0" smtClean="0"/>
              <a:t>announce and explain decision; </a:t>
            </a:r>
            <a:r>
              <a:rPr lang="en-US" dirty="0" smtClean="0"/>
              <a:t>prize awarded</a:t>
            </a:r>
          </a:p>
          <a:p>
            <a:r>
              <a:rPr lang="en-US" dirty="0" smtClean="0"/>
              <a:t>3:11-3:20			class discussion about debate</a:t>
            </a:r>
            <a:endParaRPr lang="en-US" b="1" i="1" dirty="0" smtClean="0"/>
          </a:p>
          <a:p>
            <a:pPr algn="ctr"/>
            <a:r>
              <a:rPr lang="en-US" b="1" i="1" dirty="0" smtClean="0"/>
              <a:t>Please </a:t>
            </a:r>
            <a:r>
              <a:rPr lang="en-US" b="1" i="1" dirty="0"/>
              <a:t>remember to be </a:t>
            </a:r>
            <a:r>
              <a:rPr lang="en-US" b="1" i="1" dirty="0" smtClean="0"/>
              <a:t>respectful.</a:t>
            </a:r>
          </a:p>
          <a:p>
            <a:pPr algn="ctr"/>
            <a:r>
              <a:rPr lang="en-US" b="1" i="1" dirty="0"/>
              <a:t>P</a:t>
            </a:r>
            <a:r>
              <a:rPr lang="en-US" b="1" i="1" dirty="0" smtClean="0"/>
              <a:t>ersonal attacks are inappropriate and ineffective.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177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48</TotalTime>
  <Words>20</Words>
  <Application>Microsoft Macintosh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Celestial</vt:lpstr>
      <vt:lpstr>SPOntaneous ARGumentation (SPAR)</vt:lpstr>
      <vt:lpstr>SPontaneous Argumentation</vt:lpstr>
      <vt:lpstr>Example SPAR session Proposition: Droids are sentient beings and should have rights.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SPontaneous ARgumentation</dc:title>
  <dc:creator>Microsoft Office User</dc:creator>
  <cp:lastModifiedBy>Microsoft Office User</cp:lastModifiedBy>
  <cp:revision>6</cp:revision>
  <dcterms:created xsi:type="dcterms:W3CDTF">2021-05-07T15:51:10Z</dcterms:created>
  <dcterms:modified xsi:type="dcterms:W3CDTF">2021-05-07T16:39:29Z</dcterms:modified>
</cp:coreProperties>
</file>